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3"/>
    <p:sldId id="257" r:id="rId44"/>
    <p:sldId id="258" r:id="rId45"/>
    <p:sldId id="259" r:id="rId46"/>
  </p:sldIdLst>
  <p:sldSz cx="7772400" cy="100584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Fredoka One" charset="1" panose="02000000000000000000"/>
      <p:regular r:id="rId12"/>
    </p:embeddedFont>
    <p:embeddedFont>
      <p:font typeface="Quattrocento" charset="1" panose="02020502030000000404"/>
      <p:regular r:id="rId13"/>
    </p:embeddedFont>
    <p:embeddedFont>
      <p:font typeface="Quattrocento Bold" charset="1" panose="02020802030000000404"/>
      <p:regular r:id="rId14"/>
    </p:embeddedFont>
    <p:embeddedFont>
      <p:font typeface="Computer Says No" charset="1" panose="00000400000000000000"/>
      <p:regular r:id="rId15"/>
    </p:embeddedFont>
    <p:embeddedFont>
      <p:font typeface="Computer Says No Italics" charset="1" panose="00000400000000000000"/>
      <p:regular r:id="rId16"/>
    </p:embeddedFont>
    <p:embeddedFont>
      <p:font typeface="Humble Hearts" charset="1" panose="00000000000000000000"/>
      <p:regular r:id="rId17"/>
    </p:embeddedFont>
    <p:embeddedFont>
      <p:font typeface="Organic" charset="1" panose="00000000000000000000"/>
      <p:regular r:id="rId18"/>
    </p:embeddedFont>
    <p:embeddedFont>
      <p:font typeface="Telegraf" charset="1" panose="00000500000000000000"/>
      <p:regular r:id="rId19"/>
    </p:embeddedFont>
    <p:embeddedFont>
      <p:font typeface="Telegraf Bold" charset="1" panose="00000800000000000000"/>
      <p:regular r:id="rId20"/>
    </p:embeddedFont>
    <p:embeddedFont>
      <p:font typeface="Telegraf Extra-Light" charset="1" panose="00000300000000000000"/>
      <p:regular r:id="rId21"/>
    </p:embeddedFont>
    <p:embeddedFont>
      <p:font typeface="Telegraf Medium" charset="1" panose="00000600000000000000"/>
      <p:regular r:id="rId22"/>
    </p:embeddedFont>
    <p:embeddedFont>
      <p:font typeface="Telegraf Ultra-Bold" charset="1" panose="00000900000000000000"/>
      <p:regular r:id="rId23"/>
    </p:embeddedFont>
    <p:embeddedFont>
      <p:font typeface="Telegraf Heavy" charset="1" panose="00000A00000000000000"/>
      <p:regular r:id="rId24"/>
    </p:embeddedFont>
    <p:embeddedFont>
      <p:font typeface="Montserrat" charset="1" panose="00000500000000000000"/>
      <p:regular r:id="rId25"/>
    </p:embeddedFont>
    <p:embeddedFont>
      <p:font typeface="Montserrat Bold" charset="1" panose="00000800000000000000"/>
      <p:regular r:id="rId26"/>
    </p:embeddedFont>
    <p:embeddedFont>
      <p:font typeface="Montserrat Italics" charset="1" panose="00000500000000000000"/>
      <p:regular r:id="rId27"/>
    </p:embeddedFont>
    <p:embeddedFont>
      <p:font typeface="Montserrat Bold Italics" charset="1" panose="00000800000000000000"/>
      <p:regular r:id="rId28"/>
    </p:embeddedFont>
    <p:embeddedFont>
      <p:font typeface="Montserrat Thin" charset="1" panose="00000300000000000000"/>
      <p:regular r:id="rId29"/>
    </p:embeddedFont>
    <p:embeddedFont>
      <p:font typeface="Montserrat Thin Italics" charset="1" panose="00000300000000000000"/>
      <p:regular r:id="rId30"/>
    </p:embeddedFont>
    <p:embeddedFont>
      <p:font typeface="Montserrat Extra-Light" charset="1" panose="00000300000000000000"/>
      <p:regular r:id="rId31"/>
    </p:embeddedFont>
    <p:embeddedFont>
      <p:font typeface="Montserrat Extra-Light Italics" charset="1" panose="00000300000000000000"/>
      <p:regular r:id="rId32"/>
    </p:embeddedFont>
    <p:embeddedFont>
      <p:font typeface="Montserrat Light" charset="1" panose="00000400000000000000"/>
      <p:regular r:id="rId33"/>
    </p:embeddedFont>
    <p:embeddedFont>
      <p:font typeface="Montserrat Light Italics" charset="1" panose="00000400000000000000"/>
      <p:regular r:id="rId34"/>
    </p:embeddedFont>
    <p:embeddedFont>
      <p:font typeface="Montserrat Medium" charset="1" panose="00000600000000000000"/>
      <p:regular r:id="rId35"/>
    </p:embeddedFont>
    <p:embeddedFont>
      <p:font typeface="Montserrat Medium Italics" charset="1" panose="00000600000000000000"/>
      <p:regular r:id="rId36"/>
    </p:embeddedFont>
    <p:embeddedFont>
      <p:font typeface="Montserrat Semi-Bold" charset="1" panose="00000700000000000000"/>
      <p:regular r:id="rId37"/>
    </p:embeddedFont>
    <p:embeddedFont>
      <p:font typeface="Montserrat Semi-Bold Italics" charset="1" panose="00000700000000000000"/>
      <p:regular r:id="rId38"/>
    </p:embeddedFont>
    <p:embeddedFont>
      <p:font typeface="Montserrat Ultra-Bold" charset="1" panose="00000900000000000000"/>
      <p:regular r:id="rId39"/>
    </p:embeddedFont>
    <p:embeddedFont>
      <p:font typeface="Montserrat Ultra-Bold Italics" charset="1" panose="00000900000000000000"/>
      <p:regular r:id="rId40"/>
    </p:embeddedFont>
    <p:embeddedFont>
      <p:font typeface="Montserrat Heavy" charset="1" panose="00000A00000000000000"/>
      <p:regular r:id="rId41"/>
    </p:embeddedFont>
    <p:embeddedFont>
      <p:font typeface="Montserrat Heavy Italics" charset="1" panose="00000A00000000000000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slides/slide1.xml" Type="http://schemas.openxmlformats.org/officeDocument/2006/relationships/slide"/><Relationship Id="rId44" Target="slides/slide2.xml" Type="http://schemas.openxmlformats.org/officeDocument/2006/relationships/slide"/><Relationship Id="rId45" Target="slides/slide3.xml" Type="http://schemas.openxmlformats.org/officeDocument/2006/relationships/slide"/><Relationship Id="rId46" Target="slides/slide4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https://es.wikipedia.org/wiki/Forja_(software)" TargetMode="External" Type="http://schemas.openxmlformats.org/officeDocument/2006/relationships/hyperlink"/><Relationship Id="rId22" Target="https://es.wikipedia.org/wiki/C%C3%B3digo_fuente" TargetMode="External" Type="http://schemas.openxmlformats.org/officeDocument/2006/relationships/hyperlink"/><Relationship Id="rId23" Target="https://es.wikipedia.org/wiki/Programa_inform%C3%A1tico" TargetMode="External" Type="http://schemas.openxmlformats.org/officeDocument/2006/relationships/hyperlink"/><Relationship Id="rId24" Target="https://es.wikipedia.org/wiki/Ordenador" TargetMode="External" Type="http://schemas.openxmlformats.org/officeDocument/2006/relationships/hyperlink"/><Relationship Id="rId25" Target="../media/image20.png" Type="http://schemas.openxmlformats.org/officeDocument/2006/relationships/image"/><Relationship Id="rId26" Target="../media/image21.png" Type="http://schemas.openxmlformats.org/officeDocument/2006/relationships/image"/><Relationship Id="rId27" Target="../media/image22.svg" Type="http://schemas.openxmlformats.org/officeDocument/2006/relationships/image"/><Relationship Id="rId28" Target="https://github.com/lidjud" TargetMode="External" Type="http://schemas.openxmlformats.org/officeDocument/2006/relationships/hyperlink"/><Relationship Id="rId29" Target="https://colab.research.google.com" TargetMode="External" Type="http://schemas.openxmlformats.org/officeDocument/2006/relationships/hyperlink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png" Type="http://schemas.openxmlformats.org/officeDocument/2006/relationships/image"/><Relationship Id="rId15" Target="../media/image32.svg" Type="http://schemas.openxmlformats.org/officeDocument/2006/relationships/image"/><Relationship Id="rId16" Target="../media/image33.png" Type="http://schemas.openxmlformats.org/officeDocument/2006/relationships/image"/><Relationship Id="rId17" Target="../media/image34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jpeg" Type="http://schemas.openxmlformats.org/officeDocument/2006/relationships/image"/><Relationship Id="rId5" Target="../media/VAFuCDZwp4w.mp4" Type="http://schemas.openxmlformats.org/officeDocument/2006/relationships/video"/><Relationship Id="rId6" Target="../media/VAFuCDZwp4w.mp4" Type="http://schemas.microsoft.com/office/2007/relationships/media"/><Relationship Id="rId7" Target="../media/image24.png" Type="http://schemas.openxmlformats.org/officeDocument/2006/relationships/image"/><Relationship Id="rId8" Target="../media/image25.pn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4.svg" Type="http://schemas.openxmlformats.org/officeDocument/2006/relationships/image"/><Relationship Id="rId11" Target="../media/image40.png" Type="http://schemas.openxmlformats.org/officeDocument/2006/relationships/image"/><Relationship Id="rId12" Target="../media/image41.png" Type="http://schemas.openxmlformats.org/officeDocument/2006/relationships/image"/><Relationship Id="rId13" Target="../media/image42.sv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35.png" Type="http://schemas.openxmlformats.org/officeDocument/2006/relationships/image"/><Relationship Id="rId5" Target="../media/image36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43.pn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6692" y="166839"/>
            <a:ext cx="447245" cy="652904"/>
          </a:xfrm>
          <a:custGeom>
            <a:avLst/>
            <a:gdLst/>
            <a:ahLst/>
            <a:cxnLst/>
            <a:rect r="r" b="b" t="t" l="l"/>
            <a:pathLst>
              <a:path h="652904" w="447245">
                <a:moveTo>
                  <a:pt x="0" y="0"/>
                </a:moveTo>
                <a:lnTo>
                  <a:pt x="447244" y="0"/>
                </a:lnTo>
                <a:lnTo>
                  <a:pt x="447244" y="652903"/>
                </a:lnTo>
                <a:lnTo>
                  <a:pt x="0" y="6529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2006" y="150785"/>
            <a:ext cx="1539929" cy="705801"/>
          </a:xfrm>
          <a:custGeom>
            <a:avLst/>
            <a:gdLst/>
            <a:ahLst/>
            <a:cxnLst/>
            <a:rect r="r" b="b" t="t" l="l"/>
            <a:pathLst>
              <a:path h="705801" w="1539929">
                <a:moveTo>
                  <a:pt x="0" y="0"/>
                </a:moveTo>
                <a:lnTo>
                  <a:pt x="1539929" y="0"/>
                </a:lnTo>
                <a:lnTo>
                  <a:pt x="1539929" y="705801"/>
                </a:lnTo>
                <a:lnTo>
                  <a:pt x="0" y="7058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027611" y="166839"/>
            <a:ext cx="673694" cy="673694"/>
          </a:xfrm>
          <a:custGeom>
            <a:avLst/>
            <a:gdLst/>
            <a:ahLst/>
            <a:cxnLst/>
            <a:rect r="r" b="b" t="t" l="l"/>
            <a:pathLst>
              <a:path h="673694" w="673694">
                <a:moveTo>
                  <a:pt x="0" y="0"/>
                </a:moveTo>
                <a:lnTo>
                  <a:pt x="673694" y="0"/>
                </a:lnTo>
                <a:lnTo>
                  <a:pt x="673694" y="673694"/>
                </a:lnTo>
                <a:lnTo>
                  <a:pt x="0" y="6736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1286" y="2003457"/>
            <a:ext cx="1656325" cy="776402"/>
          </a:xfrm>
          <a:custGeom>
            <a:avLst/>
            <a:gdLst/>
            <a:ahLst/>
            <a:cxnLst/>
            <a:rect r="r" b="b" t="t" l="l"/>
            <a:pathLst>
              <a:path h="776402" w="1656325">
                <a:moveTo>
                  <a:pt x="0" y="0"/>
                </a:moveTo>
                <a:lnTo>
                  <a:pt x="1656325" y="0"/>
                </a:lnTo>
                <a:lnTo>
                  <a:pt x="1656325" y="776402"/>
                </a:lnTo>
                <a:lnTo>
                  <a:pt x="0" y="7764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36692" y="2463296"/>
            <a:ext cx="1063012" cy="1063007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/>
              <a:stretch>
                <a:fillRect l="-9999" t="0" r="-9999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328992" y="3606133"/>
            <a:ext cx="2427222" cy="1618148"/>
            <a:chOff x="0" y="0"/>
            <a:chExt cx="3236296" cy="215753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236296" cy="2157531"/>
            </a:xfrm>
            <a:custGeom>
              <a:avLst/>
              <a:gdLst/>
              <a:ahLst/>
              <a:cxnLst/>
              <a:rect r="r" b="b" t="t" l="l"/>
              <a:pathLst>
                <a:path h="2157531" w="3236296">
                  <a:moveTo>
                    <a:pt x="0" y="0"/>
                  </a:moveTo>
                  <a:lnTo>
                    <a:pt x="3236296" y="0"/>
                  </a:lnTo>
                  <a:lnTo>
                    <a:pt x="3236296" y="2157531"/>
                  </a:lnTo>
                  <a:lnTo>
                    <a:pt x="0" y="2157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3585155" y="1798884"/>
            <a:ext cx="3482378" cy="1695258"/>
          </a:xfrm>
          <a:custGeom>
            <a:avLst/>
            <a:gdLst/>
            <a:ahLst/>
            <a:cxnLst/>
            <a:rect r="r" b="b" t="t" l="l"/>
            <a:pathLst>
              <a:path h="1695258" w="3482378">
                <a:moveTo>
                  <a:pt x="0" y="0"/>
                </a:moveTo>
                <a:lnTo>
                  <a:pt x="3482378" y="0"/>
                </a:lnTo>
                <a:lnTo>
                  <a:pt x="3482378" y="1695259"/>
                </a:lnTo>
                <a:lnTo>
                  <a:pt x="0" y="169525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288589">
            <a:off x="382520" y="7294371"/>
            <a:ext cx="523709" cy="692404"/>
          </a:xfrm>
          <a:custGeom>
            <a:avLst/>
            <a:gdLst/>
            <a:ahLst/>
            <a:cxnLst/>
            <a:rect r="r" b="b" t="t" l="l"/>
            <a:pathLst>
              <a:path h="692404" w="523709">
                <a:moveTo>
                  <a:pt x="0" y="0"/>
                </a:moveTo>
                <a:lnTo>
                  <a:pt x="523709" y="0"/>
                </a:lnTo>
                <a:lnTo>
                  <a:pt x="523709" y="692404"/>
                </a:lnTo>
                <a:lnTo>
                  <a:pt x="0" y="69240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30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14847" y="8354914"/>
            <a:ext cx="361456" cy="364104"/>
          </a:xfrm>
          <a:custGeom>
            <a:avLst/>
            <a:gdLst/>
            <a:ahLst/>
            <a:cxnLst/>
            <a:rect r="r" b="b" t="t" l="l"/>
            <a:pathLst>
              <a:path h="364104" w="361456">
                <a:moveTo>
                  <a:pt x="0" y="0"/>
                </a:moveTo>
                <a:lnTo>
                  <a:pt x="361457" y="0"/>
                </a:lnTo>
                <a:lnTo>
                  <a:pt x="361457" y="364104"/>
                </a:lnTo>
                <a:lnTo>
                  <a:pt x="0" y="36410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3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6692" y="6289631"/>
            <a:ext cx="2093787" cy="1125343"/>
          </a:xfrm>
          <a:custGeom>
            <a:avLst/>
            <a:gdLst/>
            <a:ahLst/>
            <a:cxnLst/>
            <a:rect r="r" b="b" t="t" l="l"/>
            <a:pathLst>
              <a:path h="1125343" w="2093787">
                <a:moveTo>
                  <a:pt x="0" y="0"/>
                </a:moveTo>
                <a:lnTo>
                  <a:pt x="2093787" y="0"/>
                </a:lnTo>
                <a:lnTo>
                  <a:pt x="2093787" y="1125343"/>
                </a:lnTo>
                <a:lnTo>
                  <a:pt x="0" y="112534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4152925" y="6373700"/>
            <a:ext cx="814494" cy="957205"/>
          </a:xfrm>
          <a:custGeom>
            <a:avLst/>
            <a:gdLst/>
            <a:ahLst/>
            <a:cxnLst/>
            <a:rect r="r" b="b" t="t" l="l"/>
            <a:pathLst>
              <a:path h="957205" w="814494">
                <a:moveTo>
                  <a:pt x="0" y="0"/>
                </a:moveTo>
                <a:lnTo>
                  <a:pt x="814494" y="0"/>
                </a:lnTo>
                <a:lnTo>
                  <a:pt x="814494" y="957205"/>
                </a:lnTo>
                <a:lnTo>
                  <a:pt x="0" y="95720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726717" y="8410656"/>
            <a:ext cx="876286" cy="876286"/>
          </a:xfrm>
          <a:custGeom>
            <a:avLst/>
            <a:gdLst/>
            <a:ahLst/>
            <a:cxnLst/>
            <a:rect r="r" b="b" t="t" l="l"/>
            <a:pathLst>
              <a:path h="876286" w="876286">
                <a:moveTo>
                  <a:pt x="0" y="0"/>
                </a:moveTo>
                <a:lnTo>
                  <a:pt x="876286" y="0"/>
                </a:lnTo>
                <a:lnTo>
                  <a:pt x="876286" y="876286"/>
                </a:lnTo>
                <a:lnTo>
                  <a:pt x="0" y="87628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693634" y="6354234"/>
            <a:ext cx="996137" cy="996137"/>
          </a:xfrm>
          <a:custGeom>
            <a:avLst/>
            <a:gdLst/>
            <a:ahLst/>
            <a:cxnLst/>
            <a:rect r="r" b="b" t="t" l="l"/>
            <a:pathLst>
              <a:path h="996137" w="996137">
                <a:moveTo>
                  <a:pt x="0" y="0"/>
                </a:moveTo>
                <a:lnTo>
                  <a:pt x="996136" y="0"/>
                </a:lnTo>
                <a:lnTo>
                  <a:pt x="996136" y="996137"/>
                </a:lnTo>
                <a:lnTo>
                  <a:pt x="0" y="996137"/>
                </a:lnTo>
                <a:lnTo>
                  <a:pt x="0" y="0"/>
                </a:lnTo>
                <a:close/>
              </a:path>
            </a:pathLst>
          </a:custGeom>
          <a:blipFill>
            <a:blip r:embed="rId19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413093" y="8323164"/>
            <a:ext cx="1051271" cy="1051271"/>
          </a:xfrm>
          <a:custGeom>
            <a:avLst/>
            <a:gdLst/>
            <a:ahLst/>
            <a:cxnLst/>
            <a:rect r="r" b="b" t="t" l="l"/>
            <a:pathLst>
              <a:path h="1051271" w="1051271">
                <a:moveTo>
                  <a:pt x="0" y="0"/>
                </a:moveTo>
                <a:lnTo>
                  <a:pt x="1051271" y="0"/>
                </a:lnTo>
                <a:lnTo>
                  <a:pt x="1051271" y="1051271"/>
                </a:lnTo>
                <a:lnTo>
                  <a:pt x="0" y="1051271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430573" y="6210525"/>
            <a:ext cx="2156729" cy="1283554"/>
            <a:chOff x="0" y="0"/>
            <a:chExt cx="2875639" cy="1711405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2875639" cy="1711405"/>
              <a:chOff x="0" y="0"/>
              <a:chExt cx="1913890" cy="1139031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13890" cy="1139031"/>
              </a:xfrm>
              <a:custGeom>
                <a:avLst/>
                <a:gdLst/>
                <a:ahLst/>
                <a:cxnLst/>
                <a:rect r="r" b="b" t="t" l="l"/>
                <a:pathLst>
                  <a:path h="1139031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39031"/>
                    </a:lnTo>
                    <a:lnTo>
                      <a:pt x="0" y="113903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21" id="21"/>
            <p:cNvSpPr txBox="true"/>
            <p:nvPr/>
          </p:nvSpPr>
          <p:spPr>
            <a:xfrm rot="0">
              <a:off x="124288" y="135903"/>
              <a:ext cx="2613253" cy="14086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695"/>
                </a:lnSpc>
              </a:pPr>
              <a:r>
                <a:rPr lang="en-US" sz="1303" spc="13">
                  <a:solidFill>
                    <a:srgbClr val="20335F"/>
                  </a:solidFill>
                  <a:latin typeface="Telegraf"/>
                </a:rPr>
                <a:t>Documento ejecutable que te permite escribir, correr y compartir código a través de Google Drive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274454" y="8175510"/>
            <a:ext cx="3199777" cy="1346577"/>
            <a:chOff x="0" y="0"/>
            <a:chExt cx="4266370" cy="179543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4266370" cy="1795436"/>
              <a:chOff x="0" y="0"/>
              <a:chExt cx="1913890" cy="80543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1913890" cy="805431"/>
              </a:xfrm>
              <a:custGeom>
                <a:avLst/>
                <a:gdLst/>
                <a:ahLst/>
                <a:cxnLst/>
                <a:rect r="r" b="b" t="t" l="l"/>
                <a:pathLst>
                  <a:path h="805431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05431"/>
                    </a:lnTo>
                    <a:lnTo>
                      <a:pt x="0" y="805431"/>
                    </a:lnTo>
                    <a:close/>
                  </a:path>
                </a:pathLst>
              </a:custGeom>
              <a:solidFill>
                <a:srgbClr val="FBEFB8"/>
              </a:solidFill>
            </p:spPr>
          </p:sp>
        </p:grpSp>
        <p:sp>
          <p:nvSpPr>
            <p:cNvPr name="TextBox 25" id="25"/>
            <p:cNvSpPr txBox="true"/>
            <p:nvPr/>
          </p:nvSpPr>
          <p:spPr>
            <a:xfrm rot="0">
              <a:off x="102160" y="162346"/>
              <a:ext cx="4054078" cy="148729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49"/>
                </a:lnSpc>
              </a:pPr>
              <a:r>
                <a:rPr lang="en-US" sz="1345" spc="13">
                  <a:solidFill>
                    <a:srgbClr val="20335F"/>
                  </a:solidFill>
                  <a:latin typeface="Telegraf"/>
                </a:rPr>
                <a:t>GitHub es una </a:t>
              </a:r>
              <a:r>
                <a:rPr lang="en-US" sz="1345" spc="13">
                  <a:solidFill>
                    <a:srgbClr val="20335F"/>
                  </a:solidFill>
                  <a:latin typeface="Telegraf"/>
                  <a:hlinkClick r:id="rId21" tooltip="https://es.wikipedia.org/wiki/Forja_(software)"/>
                </a:rPr>
                <a:t>forja</a:t>
              </a:r>
              <a:r>
                <a:rPr lang="en-US" sz="1345" spc="13">
                  <a:solidFill>
                    <a:srgbClr val="20335F"/>
                  </a:solidFill>
                  <a:latin typeface="Telegraf"/>
                </a:rPr>
                <a:t> (plataforma de desarrollo colaborativo) para alojar proyectos. Se utiliza principalmente para la creación de </a:t>
              </a:r>
              <a:r>
                <a:rPr lang="en-US" sz="1345" spc="13">
                  <a:solidFill>
                    <a:srgbClr val="20335F"/>
                  </a:solidFill>
                  <a:latin typeface="Telegraf"/>
                  <a:hlinkClick r:id="rId22" tooltip="https://es.wikipedia.org/wiki/C%C3%B3digo_fuente"/>
                </a:rPr>
                <a:t>código fuente</a:t>
              </a:r>
              <a:r>
                <a:rPr lang="en-US" sz="1345" spc="13">
                  <a:solidFill>
                    <a:srgbClr val="20335F"/>
                  </a:solidFill>
                  <a:latin typeface="Telegraf"/>
                </a:rPr>
                <a:t> de </a:t>
              </a:r>
              <a:r>
                <a:rPr lang="en-US" sz="1345" spc="13">
                  <a:solidFill>
                    <a:srgbClr val="20335F"/>
                  </a:solidFill>
                  <a:latin typeface="Telegraf"/>
                  <a:hlinkClick r:id="rId23" tooltip="https://es.wikipedia.org/wiki/Programa_inform%C3%A1tico"/>
                </a:rPr>
                <a:t>programas</a:t>
              </a:r>
              <a:r>
                <a:rPr lang="en-US" sz="1345" spc="13">
                  <a:solidFill>
                    <a:srgbClr val="20335F"/>
                  </a:solidFill>
                  <a:latin typeface="Telegraf"/>
                </a:rPr>
                <a:t> de </a:t>
              </a:r>
              <a:r>
                <a:rPr lang="en-US" sz="1345" spc="13">
                  <a:solidFill>
                    <a:srgbClr val="20335F"/>
                  </a:solidFill>
                  <a:latin typeface="Telegraf"/>
                  <a:hlinkClick r:id="rId24" tooltip="https://es.wikipedia.org/wiki/Ordenador"/>
                </a:rPr>
                <a:t>ordenador</a:t>
              </a:r>
              <a:r>
                <a:rPr lang="en-US" sz="1345" spc="13">
                  <a:solidFill>
                    <a:srgbClr val="20335F"/>
                  </a:solidFill>
                  <a:latin typeface="Telegraf"/>
                </a:rPr>
                <a:t>. </a:t>
              </a: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3732136" y="7891474"/>
            <a:ext cx="926879" cy="926879"/>
          </a:xfrm>
          <a:custGeom>
            <a:avLst/>
            <a:gdLst/>
            <a:ahLst/>
            <a:cxnLst/>
            <a:rect r="r" b="b" t="t" l="l"/>
            <a:pathLst>
              <a:path h="926879" w="926879">
                <a:moveTo>
                  <a:pt x="0" y="0"/>
                </a:moveTo>
                <a:lnTo>
                  <a:pt x="926879" y="0"/>
                </a:lnTo>
                <a:lnTo>
                  <a:pt x="926879" y="926879"/>
                </a:lnTo>
                <a:lnTo>
                  <a:pt x="0" y="92687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5400000">
            <a:off x="1161815" y="3315742"/>
            <a:ext cx="4244981" cy="31837"/>
          </a:xfrm>
          <a:custGeom>
            <a:avLst/>
            <a:gdLst/>
            <a:ahLst/>
            <a:cxnLst/>
            <a:rect r="r" b="b" t="t" l="l"/>
            <a:pathLst>
              <a:path h="31837" w="4244981">
                <a:moveTo>
                  <a:pt x="0" y="0"/>
                </a:moveTo>
                <a:lnTo>
                  <a:pt x="4244981" y="0"/>
                </a:lnTo>
                <a:lnTo>
                  <a:pt x="4244981" y="31837"/>
                </a:lnTo>
                <a:lnTo>
                  <a:pt x="0" y="31837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136981" y="196166"/>
            <a:ext cx="3450321" cy="624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399"/>
              </a:lnSpc>
            </a:pPr>
            <a:r>
              <a:rPr lang="en-US" sz="2285">
                <a:solidFill>
                  <a:srgbClr val="4F709C"/>
                </a:solidFill>
                <a:latin typeface="Telegraf Bold"/>
              </a:rPr>
              <a:t>PYTHON</a:t>
            </a:r>
          </a:p>
          <a:p>
            <a:pPr algn="r">
              <a:lnSpc>
                <a:spcPts val="2399"/>
              </a:lnSpc>
            </a:pPr>
            <a:r>
              <a:rPr lang="en-US" sz="2285">
                <a:solidFill>
                  <a:srgbClr val="4F709C"/>
                </a:solidFill>
                <a:latin typeface="Telegraf Bold"/>
              </a:rPr>
              <a:t>PRINCIPIOS BÁSICOS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64364" y="1170004"/>
            <a:ext cx="4074532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59"/>
              </a:lnSpc>
              <a:spcBef>
                <a:spcPct val="0"/>
              </a:spcBef>
            </a:pPr>
            <a:r>
              <a:rPr lang="en-US" sz="1399">
                <a:solidFill>
                  <a:srgbClr val="000000"/>
                </a:solidFill>
                <a:latin typeface="Telegraf"/>
              </a:rPr>
              <a:t>La idea de un programa es hacer algo o llevar a cabo una tarea.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6357" y="1274779"/>
            <a:ext cx="2692492" cy="1024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2"/>
              </a:lnSpc>
            </a:pPr>
            <a:r>
              <a:rPr lang="en-US" sz="2699" spc="121">
                <a:solidFill>
                  <a:srgbClr val="02084B"/>
                </a:solidFill>
                <a:latin typeface="Organic"/>
              </a:rPr>
              <a:t>1. MI PRIMER PROGRAMA  CON PYTHON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199703" y="2760809"/>
            <a:ext cx="1474103" cy="4516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2"/>
              </a:lnSpc>
            </a:pPr>
            <a:r>
              <a:rPr lang="en-US" sz="1401" spc="70">
                <a:solidFill>
                  <a:srgbClr val="02084B"/>
                </a:solidFill>
                <a:latin typeface="Quattrocento Bold"/>
              </a:rPr>
              <a:t>GUIDO VAN ROSSUM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64458" y="3548983"/>
            <a:ext cx="4302871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Telegraf"/>
              </a:rPr>
              <a:t>La programación es una forma de "instruir a la computadora para que realice varias tareas.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264875" y="4399248"/>
            <a:ext cx="4473511" cy="260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41"/>
              </a:lnSpc>
              <a:spcBef>
                <a:spcPct val="0"/>
              </a:spcBef>
            </a:pPr>
            <a:r>
              <a:rPr lang="en-US" sz="1386">
                <a:solidFill>
                  <a:srgbClr val="000000"/>
                </a:solidFill>
                <a:latin typeface="Telegraf Bold"/>
              </a:rPr>
              <a:t>¿Qué es el lenguaje de programación?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364458" y="4937261"/>
            <a:ext cx="4210020" cy="516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Telegraf"/>
              </a:rPr>
              <a:t>Es el conjunto de instrucciones a través del cual los humanos interactúan con las computadoras.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36692" y="5644564"/>
            <a:ext cx="3748742" cy="5212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45"/>
              </a:lnSpc>
            </a:pPr>
            <a:r>
              <a:rPr lang="en-US" sz="3103">
                <a:solidFill>
                  <a:srgbClr val="FD8D14"/>
                </a:solidFill>
                <a:latin typeface="Fredoka One Bold"/>
              </a:rPr>
              <a:t>COLABORATORY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898162" y="9458932"/>
            <a:ext cx="2390404" cy="21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8"/>
              </a:lnSpc>
            </a:pPr>
            <a:r>
              <a:rPr lang="en-US" sz="1352" spc="13" u="sng">
                <a:solidFill>
                  <a:srgbClr val="4B39B5"/>
                </a:solidFill>
                <a:latin typeface="Montserrat Bold"/>
                <a:hlinkClick r:id="rId28" tooltip="https://github.com/lidjud"/>
              </a:rPr>
              <a:t>https://github.com/lidjud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96151" y="7461854"/>
            <a:ext cx="3229822" cy="211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58"/>
              </a:lnSpc>
            </a:pPr>
            <a:r>
              <a:rPr lang="en-US" sz="1352" spc="13" u="sng">
                <a:solidFill>
                  <a:srgbClr val="4B39B5"/>
                </a:solidFill>
                <a:latin typeface="Montserrat Bold"/>
                <a:hlinkClick r:id="rId29" tooltip="https://colab.research.google.com"/>
              </a:rPr>
              <a:t>https://colab.research.google.com/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212874" y="9679850"/>
            <a:ext cx="846425" cy="69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98"/>
              </a:lnSpc>
            </a:pPr>
            <a:r>
              <a:rPr lang="en-US" sz="598" spc="29">
                <a:solidFill>
                  <a:srgbClr val="FFFFFF"/>
                </a:solidFill>
                <a:latin typeface="Montserrat Classic"/>
              </a:rPr>
              <a:t>UNIDAD 4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273313" y="9678344"/>
            <a:ext cx="260862" cy="20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80"/>
              </a:lnSpc>
              <a:spcBef>
                <a:spcPct val="0"/>
              </a:spcBef>
            </a:pPr>
            <a:r>
              <a:rPr lang="en-US" sz="1128">
                <a:solidFill>
                  <a:srgbClr val="8F8A7E"/>
                </a:solidFill>
                <a:latin typeface="Telegraf"/>
              </a:rPr>
              <a:t>1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2680" y="102444"/>
            <a:ext cx="455913" cy="455913"/>
          </a:xfrm>
          <a:custGeom>
            <a:avLst/>
            <a:gdLst/>
            <a:ahLst/>
            <a:cxnLst/>
            <a:rect r="r" b="b" t="t" l="l"/>
            <a:pathLst>
              <a:path h="455913" w="455913">
                <a:moveTo>
                  <a:pt x="0" y="0"/>
                </a:moveTo>
                <a:lnTo>
                  <a:pt x="455913" y="0"/>
                </a:lnTo>
                <a:lnTo>
                  <a:pt x="455913" y="455912"/>
                </a:lnTo>
                <a:lnTo>
                  <a:pt x="0" y="45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244880" y="777240"/>
            <a:ext cx="7289296" cy="3872438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244880" y="4868753"/>
            <a:ext cx="4420539" cy="2243063"/>
          </a:xfrm>
          <a:custGeom>
            <a:avLst/>
            <a:gdLst/>
            <a:ahLst/>
            <a:cxnLst/>
            <a:rect r="r" b="b" t="t" l="l"/>
            <a:pathLst>
              <a:path h="2243063" w="4420539">
                <a:moveTo>
                  <a:pt x="0" y="0"/>
                </a:moveTo>
                <a:lnTo>
                  <a:pt x="4420540" y="0"/>
                </a:lnTo>
                <a:lnTo>
                  <a:pt x="4420540" y="2243063"/>
                </a:lnTo>
                <a:lnTo>
                  <a:pt x="0" y="224306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1974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72093" y="4868753"/>
            <a:ext cx="2662083" cy="1764331"/>
          </a:xfrm>
          <a:custGeom>
            <a:avLst/>
            <a:gdLst/>
            <a:ahLst/>
            <a:cxnLst/>
            <a:rect r="r" b="b" t="t" l="l"/>
            <a:pathLst>
              <a:path h="1764331" w="2662083">
                <a:moveTo>
                  <a:pt x="0" y="0"/>
                </a:moveTo>
                <a:lnTo>
                  <a:pt x="2662083" y="0"/>
                </a:lnTo>
                <a:lnTo>
                  <a:pt x="2662083" y="1764332"/>
                </a:lnTo>
                <a:lnTo>
                  <a:pt x="0" y="176433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774014" y="5114545"/>
            <a:ext cx="1936523" cy="363098"/>
          </a:xfrm>
          <a:custGeom>
            <a:avLst/>
            <a:gdLst/>
            <a:ahLst/>
            <a:cxnLst/>
            <a:rect r="r" b="b" t="t" l="l"/>
            <a:pathLst>
              <a:path h="363098" w="1936523">
                <a:moveTo>
                  <a:pt x="0" y="0"/>
                </a:moveTo>
                <a:lnTo>
                  <a:pt x="1936523" y="0"/>
                </a:lnTo>
                <a:lnTo>
                  <a:pt x="1936523" y="363098"/>
                </a:lnTo>
                <a:lnTo>
                  <a:pt x="0" y="3630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22001" y="5137487"/>
            <a:ext cx="1246920" cy="3486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400">
                <a:solidFill>
                  <a:srgbClr val="27005D"/>
                </a:solidFill>
                <a:latin typeface="Telegraf"/>
              </a:rPr>
              <a:t>Ingresa a la carpeta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8238584">
            <a:off x="3021432" y="5641154"/>
            <a:ext cx="1448059" cy="438038"/>
          </a:xfrm>
          <a:custGeom>
            <a:avLst/>
            <a:gdLst/>
            <a:ahLst/>
            <a:cxnLst/>
            <a:rect r="r" b="b" t="t" l="l"/>
            <a:pathLst>
              <a:path h="438038" w="1448059">
                <a:moveTo>
                  <a:pt x="0" y="0"/>
                </a:moveTo>
                <a:lnTo>
                  <a:pt x="1448059" y="0"/>
                </a:lnTo>
                <a:lnTo>
                  <a:pt x="1448059" y="438038"/>
                </a:lnTo>
                <a:lnTo>
                  <a:pt x="0" y="43803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22031" y="8255141"/>
            <a:ext cx="2777572" cy="1104805"/>
          </a:xfrm>
          <a:custGeom>
            <a:avLst/>
            <a:gdLst/>
            <a:ahLst/>
            <a:cxnLst/>
            <a:rect r="r" b="b" t="t" l="l"/>
            <a:pathLst>
              <a:path h="1104805" w="2777572">
                <a:moveTo>
                  <a:pt x="0" y="0"/>
                </a:moveTo>
                <a:lnTo>
                  <a:pt x="2777572" y="0"/>
                </a:lnTo>
                <a:lnTo>
                  <a:pt x="2777572" y="1104805"/>
                </a:lnTo>
                <a:lnTo>
                  <a:pt x="0" y="1104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4872093" y="6754691"/>
            <a:ext cx="2744558" cy="1117434"/>
            <a:chOff x="0" y="0"/>
            <a:chExt cx="3659411" cy="14899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3604427" cy="675830"/>
            </a:xfrm>
            <a:custGeom>
              <a:avLst/>
              <a:gdLst/>
              <a:ahLst/>
              <a:cxnLst/>
              <a:rect r="r" b="b" t="t" l="l"/>
              <a:pathLst>
                <a:path h="675830" w="3604427">
                  <a:moveTo>
                    <a:pt x="0" y="0"/>
                  </a:moveTo>
                  <a:lnTo>
                    <a:pt x="3604427" y="0"/>
                  </a:lnTo>
                  <a:lnTo>
                    <a:pt x="3604427" y="675830"/>
                  </a:lnTo>
                  <a:lnTo>
                    <a:pt x="0" y="675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476167"/>
              <a:ext cx="3604427" cy="675830"/>
            </a:xfrm>
            <a:custGeom>
              <a:avLst/>
              <a:gdLst/>
              <a:ahLst/>
              <a:cxnLst/>
              <a:rect r="r" b="b" t="t" l="l"/>
              <a:pathLst>
                <a:path h="675830" w="3604427">
                  <a:moveTo>
                    <a:pt x="0" y="0"/>
                  </a:moveTo>
                  <a:lnTo>
                    <a:pt x="3604427" y="0"/>
                  </a:lnTo>
                  <a:lnTo>
                    <a:pt x="3604427" y="675830"/>
                  </a:lnTo>
                  <a:lnTo>
                    <a:pt x="0" y="675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54983" y="814082"/>
              <a:ext cx="3604427" cy="675830"/>
            </a:xfrm>
            <a:custGeom>
              <a:avLst/>
              <a:gdLst/>
              <a:ahLst/>
              <a:cxnLst/>
              <a:rect r="r" b="b" t="t" l="l"/>
              <a:pathLst>
                <a:path h="675830" w="3604427">
                  <a:moveTo>
                    <a:pt x="0" y="0"/>
                  </a:moveTo>
                  <a:lnTo>
                    <a:pt x="3604428" y="0"/>
                  </a:lnTo>
                  <a:lnTo>
                    <a:pt x="3604428" y="675830"/>
                  </a:lnTo>
                  <a:lnTo>
                    <a:pt x="0" y="6758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243140" y="156823"/>
              <a:ext cx="3228114" cy="11485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22"/>
                </a:lnSpc>
              </a:pPr>
              <a:r>
                <a:rPr lang="en-US" sz="1400">
                  <a:solidFill>
                    <a:srgbClr val="27005D"/>
                  </a:solidFill>
                  <a:latin typeface="Telegraf"/>
                </a:rPr>
                <a:t>1. Busca tu archivo</a:t>
              </a:r>
            </a:p>
            <a:p>
              <a:pPr algn="ctr">
                <a:lnSpc>
                  <a:spcPts val="1722"/>
                </a:lnSpc>
              </a:pPr>
              <a:r>
                <a:rPr lang="en-US" sz="1400">
                  <a:solidFill>
                    <a:srgbClr val="27005D"/>
                  </a:solidFill>
                  <a:latin typeface="Telegraf"/>
                </a:rPr>
                <a:t>2. Crea una nueva carpeta</a:t>
              </a:r>
            </a:p>
            <a:p>
              <a:pPr algn="ctr">
                <a:lnSpc>
                  <a:spcPts val="1722"/>
                </a:lnSpc>
              </a:pPr>
              <a:r>
                <a:rPr lang="en-US" sz="1400">
                  <a:solidFill>
                    <a:srgbClr val="27005D"/>
                  </a:solidFill>
                  <a:latin typeface="Telegraf"/>
                </a:rPr>
                <a:t>3. Guarda en la nueva carpeta tu primer programa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2379453" y="9579021"/>
            <a:ext cx="1631365" cy="305881"/>
          </a:xfrm>
          <a:custGeom>
            <a:avLst/>
            <a:gdLst/>
            <a:ahLst/>
            <a:cxnLst/>
            <a:rect r="r" b="b" t="t" l="l"/>
            <a:pathLst>
              <a:path h="305881" w="1631365">
                <a:moveTo>
                  <a:pt x="0" y="0"/>
                </a:moveTo>
                <a:lnTo>
                  <a:pt x="1631364" y="0"/>
                </a:lnTo>
                <a:lnTo>
                  <a:pt x="1631364" y="305881"/>
                </a:lnTo>
                <a:lnTo>
                  <a:pt x="0" y="30588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622031" y="9638616"/>
            <a:ext cx="1246920" cy="196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60"/>
              </a:lnSpc>
            </a:pPr>
            <a:r>
              <a:rPr lang="en-US" sz="1400">
                <a:solidFill>
                  <a:srgbClr val="27005D"/>
                </a:solidFill>
                <a:latin typeface="Telegraf"/>
              </a:rPr>
              <a:t>argumento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-1499852">
            <a:off x="3059643" y="9227731"/>
            <a:ext cx="874146" cy="264429"/>
          </a:xfrm>
          <a:custGeom>
            <a:avLst/>
            <a:gdLst/>
            <a:ahLst/>
            <a:cxnLst/>
            <a:rect r="r" b="b" t="t" l="l"/>
            <a:pathLst>
              <a:path h="264429" w="874146">
                <a:moveTo>
                  <a:pt x="0" y="0"/>
                </a:moveTo>
                <a:lnTo>
                  <a:pt x="874147" y="0"/>
                </a:lnTo>
                <a:lnTo>
                  <a:pt x="874147" y="264430"/>
                </a:lnTo>
                <a:lnTo>
                  <a:pt x="0" y="2644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5500925" y="8877966"/>
            <a:ext cx="877987" cy="1158017"/>
          </a:xfrm>
          <a:custGeom>
            <a:avLst/>
            <a:gdLst/>
            <a:ahLst/>
            <a:cxnLst/>
            <a:rect r="r" b="b" t="t" l="l"/>
            <a:pathLst>
              <a:path h="1158017" w="877987">
                <a:moveTo>
                  <a:pt x="0" y="0"/>
                </a:moveTo>
                <a:lnTo>
                  <a:pt x="877988" y="0"/>
                </a:lnTo>
                <a:lnTo>
                  <a:pt x="877988" y="1158017"/>
                </a:lnTo>
                <a:lnTo>
                  <a:pt x="0" y="115801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5947357" y="7809167"/>
            <a:ext cx="1456387" cy="1227006"/>
          </a:xfrm>
          <a:custGeom>
            <a:avLst/>
            <a:gdLst/>
            <a:ahLst/>
            <a:cxnLst/>
            <a:rect r="r" b="b" t="t" l="l"/>
            <a:pathLst>
              <a:path h="1227006" w="1456387">
                <a:moveTo>
                  <a:pt x="0" y="0"/>
                </a:moveTo>
                <a:lnTo>
                  <a:pt x="1456388" y="0"/>
                </a:lnTo>
                <a:lnTo>
                  <a:pt x="1456388" y="1227007"/>
                </a:lnTo>
                <a:lnTo>
                  <a:pt x="0" y="122700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7273313" y="9678344"/>
            <a:ext cx="260862" cy="20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80"/>
              </a:lnSpc>
              <a:spcBef>
                <a:spcPct val="0"/>
              </a:spcBef>
            </a:pPr>
            <a:r>
              <a:rPr lang="en-US" sz="1128">
                <a:solidFill>
                  <a:srgbClr val="8F8A7E"/>
                </a:solidFill>
                <a:latin typeface="Telegraf"/>
              </a:rPr>
              <a:t>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665420" y="208071"/>
            <a:ext cx="2951231" cy="20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80"/>
              </a:lnSpc>
            </a:pPr>
            <a:r>
              <a:rPr lang="en-US" sz="1128">
                <a:solidFill>
                  <a:srgbClr val="8F8A7E"/>
                </a:solidFill>
                <a:latin typeface="Telegraf"/>
              </a:rPr>
              <a:t>PYTHON - PRINCIPIOS BÁSICOS 2024-1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97852" y="7533586"/>
            <a:ext cx="2692492" cy="35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2"/>
              </a:lnSpc>
            </a:pPr>
            <a:r>
              <a:rPr lang="en-US" sz="2699" spc="121">
                <a:solidFill>
                  <a:srgbClr val="02084B"/>
                </a:solidFill>
                <a:latin typeface="Organic"/>
              </a:rPr>
              <a:t>1.1 FUNCIÓN PRINT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44880" y="7935684"/>
            <a:ext cx="2529134" cy="1507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Telegraf"/>
              </a:rPr>
              <a:t>Para escribir información en la consola, puedes usar la función </a:t>
            </a:r>
            <a:r>
              <a:rPr lang="en-US" sz="1400">
                <a:solidFill>
                  <a:srgbClr val="000000"/>
                </a:solidFill>
                <a:latin typeface="Telegraf Bold"/>
              </a:rPr>
              <a:t>print()</a:t>
            </a:r>
            <a:r>
              <a:rPr lang="en-US" sz="1400">
                <a:solidFill>
                  <a:srgbClr val="000000"/>
                </a:solidFill>
                <a:latin typeface="Telegraf"/>
              </a:rPr>
              <a:t>.</a:t>
            </a:r>
          </a:p>
          <a:p>
            <a:pPr algn="ctr" marL="0" indent="0" lvl="0">
              <a:lnSpc>
                <a:spcPts val="1960"/>
              </a:lnSpc>
            </a:pPr>
            <a:r>
              <a:rPr lang="en-US" sz="1400">
                <a:solidFill>
                  <a:srgbClr val="000000"/>
                </a:solidFill>
                <a:latin typeface="Telegraf"/>
              </a:rPr>
              <a:t>Para usar </a:t>
            </a:r>
            <a:r>
              <a:rPr lang="en-US" sz="1400">
                <a:solidFill>
                  <a:srgbClr val="000000"/>
                </a:solidFill>
                <a:latin typeface="Telegraf Bold"/>
              </a:rPr>
              <a:t>print()</a:t>
            </a:r>
            <a:r>
              <a:rPr lang="en-US" sz="1400">
                <a:solidFill>
                  <a:srgbClr val="000000"/>
                </a:solidFill>
                <a:latin typeface="Telegraf"/>
              </a:rPr>
              <a:t> en el programa, asígnale un argumento.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044196" y="8150313"/>
            <a:ext cx="1262710" cy="4796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33"/>
              </a:lnSpc>
            </a:pPr>
            <a:r>
              <a:rPr lang="en-US" sz="1300">
                <a:solidFill>
                  <a:srgbClr val="27005D"/>
                </a:solidFill>
                <a:latin typeface="Telegraf"/>
              </a:rPr>
              <a:t>¿Qué pasa si quito las   </a:t>
            </a:r>
            <a:r>
              <a:rPr lang="en-US" sz="1300">
                <a:solidFill>
                  <a:srgbClr val="27005D"/>
                </a:solidFill>
                <a:latin typeface="Telegraf Bold"/>
              </a:rPr>
              <a:t>“</a:t>
            </a:r>
            <a:r>
              <a:rPr lang="en-US" sz="1300">
                <a:solidFill>
                  <a:srgbClr val="27005D"/>
                </a:solidFill>
                <a:latin typeface="Telegraf"/>
              </a:rPr>
              <a:t>  </a:t>
            </a:r>
            <a:r>
              <a:rPr lang="en-US" sz="1300">
                <a:solidFill>
                  <a:srgbClr val="27005D"/>
                </a:solidFill>
                <a:latin typeface="Telegraf Bold"/>
              </a:rPr>
              <a:t>”</a:t>
            </a:r>
            <a:r>
              <a:rPr lang="en-US" sz="1300">
                <a:solidFill>
                  <a:srgbClr val="27005D"/>
                </a:solidFill>
                <a:latin typeface="Telegraf"/>
              </a:rPr>
              <a:t> ?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2680" y="102444"/>
            <a:ext cx="455913" cy="455913"/>
          </a:xfrm>
          <a:custGeom>
            <a:avLst/>
            <a:gdLst/>
            <a:ahLst/>
            <a:cxnLst/>
            <a:rect r="r" b="b" t="t" l="l"/>
            <a:pathLst>
              <a:path h="455913" w="455913">
                <a:moveTo>
                  <a:pt x="0" y="0"/>
                </a:moveTo>
                <a:lnTo>
                  <a:pt x="455913" y="0"/>
                </a:lnTo>
                <a:lnTo>
                  <a:pt x="455913" y="455912"/>
                </a:lnTo>
                <a:lnTo>
                  <a:pt x="0" y="45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687796" y="1807210"/>
            <a:ext cx="1476558" cy="1264525"/>
          </a:xfrm>
          <a:custGeom>
            <a:avLst/>
            <a:gdLst/>
            <a:ahLst/>
            <a:cxnLst/>
            <a:rect r="r" b="b" t="t" l="l"/>
            <a:pathLst>
              <a:path h="1264525" w="1476558">
                <a:moveTo>
                  <a:pt x="0" y="0"/>
                </a:moveTo>
                <a:lnTo>
                  <a:pt x="1476558" y="0"/>
                </a:lnTo>
                <a:lnTo>
                  <a:pt x="1476558" y="1264525"/>
                </a:lnTo>
                <a:lnTo>
                  <a:pt x="0" y="12645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844" t="0" r="0" b="-2050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02138" y="4416343"/>
            <a:ext cx="586045" cy="612857"/>
          </a:xfrm>
          <a:custGeom>
            <a:avLst/>
            <a:gdLst/>
            <a:ahLst/>
            <a:cxnLst/>
            <a:rect r="r" b="b" t="t" l="l"/>
            <a:pathLst>
              <a:path h="612857" w="586045">
                <a:moveTo>
                  <a:pt x="0" y="0"/>
                </a:moveTo>
                <a:lnTo>
                  <a:pt x="586044" y="0"/>
                </a:lnTo>
                <a:lnTo>
                  <a:pt x="586044" y="612857"/>
                </a:lnTo>
                <a:lnTo>
                  <a:pt x="0" y="612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030101" y="5534077"/>
            <a:ext cx="5592031" cy="1449786"/>
          </a:xfrm>
          <a:custGeom>
            <a:avLst/>
            <a:gdLst/>
            <a:ahLst/>
            <a:cxnLst/>
            <a:rect r="r" b="b" t="t" l="l"/>
            <a:pathLst>
              <a:path h="1449786" w="5592031">
                <a:moveTo>
                  <a:pt x="0" y="0"/>
                </a:moveTo>
                <a:lnTo>
                  <a:pt x="5592031" y="0"/>
                </a:lnTo>
                <a:lnTo>
                  <a:pt x="5592031" y="1449786"/>
                </a:lnTo>
                <a:lnTo>
                  <a:pt x="0" y="14497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10301" y="3891255"/>
            <a:ext cx="857113" cy="768902"/>
          </a:xfrm>
          <a:custGeom>
            <a:avLst/>
            <a:gdLst/>
            <a:ahLst/>
            <a:cxnLst/>
            <a:rect r="r" b="b" t="t" l="l"/>
            <a:pathLst>
              <a:path h="768902" w="857113">
                <a:moveTo>
                  <a:pt x="0" y="0"/>
                </a:moveTo>
                <a:lnTo>
                  <a:pt x="857113" y="0"/>
                </a:lnTo>
                <a:lnTo>
                  <a:pt x="857113" y="768902"/>
                </a:lnTo>
                <a:lnTo>
                  <a:pt x="0" y="76890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15783" y="7236420"/>
            <a:ext cx="7340833" cy="1255934"/>
          </a:xfrm>
          <a:custGeom>
            <a:avLst/>
            <a:gdLst/>
            <a:ahLst/>
            <a:cxnLst/>
            <a:rect r="r" b="b" t="t" l="l"/>
            <a:pathLst>
              <a:path h="1255934" w="7340833">
                <a:moveTo>
                  <a:pt x="0" y="0"/>
                </a:moveTo>
                <a:lnTo>
                  <a:pt x="7340834" y="0"/>
                </a:lnTo>
                <a:lnTo>
                  <a:pt x="7340834" y="1255934"/>
                </a:lnTo>
                <a:lnTo>
                  <a:pt x="0" y="12559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819717" y="7236420"/>
            <a:ext cx="1240346" cy="1044991"/>
          </a:xfrm>
          <a:custGeom>
            <a:avLst/>
            <a:gdLst/>
            <a:ahLst/>
            <a:cxnLst/>
            <a:rect r="r" b="b" t="t" l="l"/>
            <a:pathLst>
              <a:path h="1044991" w="1240346">
                <a:moveTo>
                  <a:pt x="0" y="0"/>
                </a:moveTo>
                <a:lnTo>
                  <a:pt x="1240346" y="0"/>
                </a:lnTo>
                <a:lnTo>
                  <a:pt x="1240346" y="1044992"/>
                </a:lnTo>
                <a:lnTo>
                  <a:pt x="0" y="104499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15783" y="8549504"/>
            <a:ext cx="7258359" cy="787212"/>
          </a:xfrm>
          <a:custGeom>
            <a:avLst/>
            <a:gdLst/>
            <a:ahLst/>
            <a:cxnLst/>
            <a:rect r="r" b="b" t="t" l="l"/>
            <a:pathLst>
              <a:path h="787212" w="7258359">
                <a:moveTo>
                  <a:pt x="0" y="0"/>
                </a:moveTo>
                <a:lnTo>
                  <a:pt x="7258359" y="0"/>
                </a:lnTo>
                <a:lnTo>
                  <a:pt x="7258359" y="787212"/>
                </a:lnTo>
                <a:lnTo>
                  <a:pt x="0" y="7872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04681" y="7896508"/>
            <a:ext cx="915035" cy="1029576"/>
          </a:xfrm>
          <a:custGeom>
            <a:avLst/>
            <a:gdLst/>
            <a:ahLst/>
            <a:cxnLst/>
            <a:rect r="r" b="b" t="t" l="l"/>
            <a:pathLst>
              <a:path h="1029576" w="915035">
                <a:moveTo>
                  <a:pt x="0" y="0"/>
                </a:moveTo>
                <a:lnTo>
                  <a:pt x="915036" y="0"/>
                </a:lnTo>
                <a:lnTo>
                  <a:pt x="915036" y="1029576"/>
                </a:lnTo>
                <a:lnTo>
                  <a:pt x="0" y="102957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273313" y="9678344"/>
            <a:ext cx="260862" cy="20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80"/>
              </a:lnSpc>
              <a:spcBef>
                <a:spcPct val="0"/>
              </a:spcBef>
            </a:pPr>
            <a:r>
              <a:rPr lang="en-US" sz="1128">
                <a:solidFill>
                  <a:srgbClr val="8F8A7E"/>
                </a:solidFill>
                <a:latin typeface="Telegraf"/>
              </a:rPr>
              <a:t>3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65420" y="208071"/>
            <a:ext cx="2951231" cy="20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80"/>
              </a:lnSpc>
            </a:pPr>
            <a:r>
              <a:rPr lang="en-US" sz="1128">
                <a:solidFill>
                  <a:srgbClr val="8F8A7E"/>
                </a:solidFill>
                <a:latin typeface="Telegraf"/>
              </a:rPr>
              <a:t>PYTHON - PRINCIPIOS BÁSICOS 2024-1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31240" y="738205"/>
            <a:ext cx="4472505" cy="71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0"/>
              </a:lnSpc>
            </a:pPr>
            <a:r>
              <a:rPr lang="en-US" sz="1400" spc="14">
                <a:solidFill>
                  <a:srgbClr val="20335F"/>
                </a:solidFill>
                <a:latin typeface="Telegraf"/>
              </a:rPr>
              <a:t>La programación es propensa a errores. Por razones caprichosas, los errores de programación se llaman errores y el proceso de rastrearlos se llama: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380398" y="1350010"/>
            <a:ext cx="2153778" cy="7005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60"/>
              </a:lnSpc>
              <a:spcBef>
                <a:spcPct val="0"/>
              </a:spcBef>
            </a:pPr>
            <a:r>
              <a:rPr lang="en-US" sz="3972">
                <a:solidFill>
                  <a:srgbClr val="FF66C4"/>
                </a:solidFill>
                <a:latin typeface="Humble Hearts"/>
              </a:rPr>
              <a:t>depuración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10301" y="833455"/>
            <a:ext cx="2769307" cy="69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2"/>
              </a:lnSpc>
            </a:pPr>
            <a:r>
              <a:rPr lang="en-US" sz="2699" spc="121">
                <a:solidFill>
                  <a:srgbClr val="02084B"/>
                </a:solidFill>
                <a:latin typeface="Organic"/>
              </a:rPr>
              <a:t>2. DEPURACIÓN Y TIPOS DE ERRORES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58950" y="1600788"/>
            <a:ext cx="3630046" cy="163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0"/>
              </a:lnSpc>
            </a:pPr>
            <a:r>
              <a:rPr lang="en-US" sz="1400" spc="14">
                <a:solidFill>
                  <a:srgbClr val="20335F"/>
                </a:solidFill>
                <a:latin typeface="Telegraf"/>
              </a:rPr>
              <a:t>Se pueden producir </a:t>
            </a:r>
            <a:r>
              <a:rPr lang="en-US" sz="1400" spc="14">
                <a:solidFill>
                  <a:srgbClr val="20335F"/>
                </a:solidFill>
                <a:latin typeface="Telegraf Medium"/>
              </a:rPr>
              <a:t>tres tipos de errores</a:t>
            </a:r>
            <a:r>
              <a:rPr lang="en-US" sz="1400" spc="14">
                <a:solidFill>
                  <a:srgbClr val="20335F"/>
                </a:solidFill>
                <a:latin typeface="Telegraf"/>
              </a:rPr>
              <a:t> en un programa: </a:t>
            </a:r>
          </a:p>
          <a:p>
            <a:pPr>
              <a:lnSpc>
                <a:spcPts val="1820"/>
              </a:lnSpc>
            </a:pPr>
          </a:p>
          <a:p>
            <a:pPr algn="just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 spc="16">
                <a:solidFill>
                  <a:srgbClr val="054A7F"/>
                </a:solidFill>
                <a:latin typeface="Telegraf"/>
              </a:rPr>
              <a:t>errores de</a:t>
            </a:r>
            <a:r>
              <a:rPr lang="en-US" sz="1400" spc="16">
                <a:solidFill>
                  <a:srgbClr val="054A7F"/>
                </a:solidFill>
                <a:latin typeface="Telegraf Bold"/>
              </a:rPr>
              <a:t> sintaxis</a:t>
            </a:r>
          </a:p>
          <a:p>
            <a:pPr algn="just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 spc="16">
                <a:solidFill>
                  <a:srgbClr val="054A7F"/>
                </a:solidFill>
                <a:latin typeface="Telegraf"/>
              </a:rPr>
              <a:t>errores de </a:t>
            </a:r>
            <a:r>
              <a:rPr lang="en-US" sz="1400" spc="16">
                <a:solidFill>
                  <a:srgbClr val="054A7F"/>
                </a:solidFill>
                <a:latin typeface="Telegraf Bold"/>
              </a:rPr>
              <a:t>tiempo de ejecución</a:t>
            </a:r>
          </a:p>
          <a:p>
            <a:pPr algn="just" marL="302261" indent="-151130" lvl="1">
              <a:lnSpc>
                <a:spcPts val="1820"/>
              </a:lnSpc>
              <a:buFont typeface="Arial"/>
              <a:buChar char="•"/>
            </a:pPr>
            <a:r>
              <a:rPr lang="en-US" sz="1400" spc="16">
                <a:solidFill>
                  <a:srgbClr val="054A7F"/>
                </a:solidFill>
                <a:latin typeface="Telegraf"/>
              </a:rPr>
              <a:t>errores </a:t>
            </a:r>
            <a:r>
              <a:rPr lang="en-US" sz="1400" spc="16">
                <a:solidFill>
                  <a:srgbClr val="054A7F"/>
                </a:solidFill>
                <a:latin typeface="Telegraf Bold"/>
              </a:rPr>
              <a:t>semánticos</a:t>
            </a:r>
          </a:p>
          <a:p>
            <a:pPr>
              <a:lnSpc>
                <a:spcPts val="182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2379829" y="3438246"/>
            <a:ext cx="5154346" cy="71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0"/>
              </a:lnSpc>
            </a:pPr>
            <a:r>
              <a:rPr lang="en-US" sz="1400" spc="14">
                <a:solidFill>
                  <a:srgbClr val="1A1E2D"/>
                </a:solidFill>
                <a:latin typeface="Telegraf"/>
              </a:rPr>
              <a:t>Una variable es un espacio en memoria utilizado para almacenar información, este es referido mediante un nombre simbólico (identificador o nombre de la variable).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794723" y="4306068"/>
            <a:ext cx="1599199" cy="80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37"/>
              </a:lnSpc>
            </a:pPr>
            <a:r>
              <a:rPr lang="en-US" sz="2100">
                <a:solidFill>
                  <a:srgbClr val="F94C10"/>
                </a:solidFill>
                <a:latin typeface="Computer Says No"/>
              </a:rPr>
              <a:t>2. Puede contener letras, dígitos y/o guion bajo (_).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67414" y="4306068"/>
            <a:ext cx="1562639" cy="80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37"/>
              </a:lnSpc>
            </a:pPr>
            <a:r>
              <a:rPr lang="en-US" sz="2100">
                <a:solidFill>
                  <a:srgbClr val="C70039"/>
                </a:solidFill>
                <a:latin typeface="Computer Says No"/>
              </a:rPr>
              <a:t>1. Debe iniciar con una letra o un guion bajo.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58593" y="4306068"/>
            <a:ext cx="2137759" cy="804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037"/>
              </a:lnSpc>
            </a:pPr>
            <a:r>
              <a:rPr lang="en-US" sz="2100">
                <a:solidFill>
                  <a:srgbClr val="B88917"/>
                </a:solidFill>
                <a:latin typeface="Computer Says No"/>
              </a:rPr>
              <a:t>3. Son sensibles a minúsculas y mayúsculas (x es diferente a X).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0301" y="3533496"/>
            <a:ext cx="2692492" cy="35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2"/>
              </a:lnSpc>
            </a:pPr>
            <a:r>
              <a:rPr lang="en-US" sz="2699" spc="121">
                <a:solidFill>
                  <a:srgbClr val="02084B"/>
                </a:solidFill>
                <a:latin typeface="Organic"/>
              </a:rPr>
              <a:t>3. VARIABLES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15783" y="5567559"/>
            <a:ext cx="2435774" cy="691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2"/>
              </a:lnSpc>
            </a:pPr>
            <a:r>
              <a:rPr lang="en-US" sz="2699" spc="121">
                <a:solidFill>
                  <a:srgbClr val="02084B"/>
                </a:solidFill>
                <a:latin typeface="Organic"/>
              </a:rPr>
              <a:t>4. TIPO DE DATOS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5783" y="6268218"/>
            <a:ext cx="1731843" cy="487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0"/>
              </a:lnSpc>
            </a:pPr>
            <a:r>
              <a:rPr lang="en-US" sz="1400" spc="14">
                <a:solidFill>
                  <a:srgbClr val="1A1E2D"/>
                </a:solidFill>
                <a:latin typeface="Telegraf"/>
              </a:rPr>
              <a:t>Una variable asume un tipo de datos.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888853" y="7422493"/>
            <a:ext cx="1102073" cy="634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92"/>
              </a:lnSpc>
            </a:pPr>
            <a:r>
              <a:rPr lang="en-US" sz="1200">
                <a:solidFill>
                  <a:srgbClr val="27005D"/>
                </a:solidFill>
                <a:latin typeface="Telegraf"/>
              </a:rPr>
              <a:t>¿Cómo sé de qué tipo es la variable 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2680" y="102444"/>
            <a:ext cx="455913" cy="455913"/>
          </a:xfrm>
          <a:custGeom>
            <a:avLst/>
            <a:gdLst/>
            <a:ahLst/>
            <a:cxnLst/>
            <a:rect r="r" b="b" t="t" l="l"/>
            <a:pathLst>
              <a:path h="455913" w="455913">
                <a:moveTo>
                  <a:pt x="0" y="0"/>
                </a:moveTo>
                <a:lnTo>
                  <a:pt x="455913" y="0"/>
                </a:lnTo>
                <a:lnTo>
                  <a:pt x="455913" y="455912"/>
                </a:lnTo>
                <a:lnTo>
                  <a:pt x="0" y="4559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76035" y="2740477"/>
            <a:ext cx="7027710" cy="3526609"/>
          </a:xfrm>
          <a:custGeom>
            <a:avLst/>
            <a:gdLst/>
            <a:ahLst/>
            <a:cxnLst/>
            <a:rect r="r" b="b" t="t" l="l"/>
            <a:pathLst>
              <a:path h="3526609" w="7027710">
                <a:moveTo>
                  <a:pt x="0" y="0"/>
                </a:moveTo>
                <a:lnTo>
                  <a:pt x="7027710" y="0"/>
                </a:lnTo>
                <a:lnTo>
                  <a:pt x="7027710" y="3526610"/>
                </a:lnTo>
                <a:lnTo>
                  <a:pt x="0" y="35266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520318" y="1683460"/>
            <a:ext cx="1052612" cy="443413"/>
          </a:xfrm>
          <a:custGeom>
            <a:avLst/>
            <a:gdLst/>
            <a:ahLst/>
            <a:cxnLst/>
            <a:rect r="r" b="b" t="t" l="l"/>
            <a:pathLst>
              <a:path h="443413" w="1052612">
                <a:moveTo>
                  <a:pt x="0" y="0"/>
                </a:moveTo>
                <a:lnTo>
                  <a:pt x="1052612" y="0"/>
                </a:lnTo>
                <a:lnTo>
                  <a:pt x="1052612" y="443412"/>
                </a:lnTo>
                <a:lnTo>
                  <a:pt x="0" y="4434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56905" y="1905166"/>
            <a:ext cx="1137758" cy="1070915"/>
          </a:xfrm>
          <a:custGeom>
            <a:avLst/>
            <a:gdLst/>
            <a:ahLst/>
            <a:cxnLst/>
            <a:rect r="r" b="b" t="t" l="l"/>
            <a:pathLst>
              <a:path h="1070915" w="1137758">
                <a:moveTo>
                  <a:pt x="0" y="0"/>
                </a:moveTo>
                <a:lnTo>
                  <a:pt x="1137758" y="0"/>
                </a:lnTo>
                <a:lnTo>
                  <a:pt x="1137758" y="1070915"/>
                </a:lnTo>
                <a:lnTo>
                  <a:pt x="0" y="107091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31366" y="6488793"/>
            <a:ext cx="5117046" cy="3311880"/>
          </a:xfrm>
          <a:custGeom>
            <a:avLst/>
            <a:gdLst/>
            <a:ahLst/>
            <a:cxnLst/>
            <a:rect r="r" b="b" t="t" l="l"/>
            <a:pathLst>
              <a:path h="3311880" w="5117046">
                <a:moveTo>
                  <a:pt x="0" y="0"/>
                </a:moveTo>
                <a:lnTo>
                  <a:pt x="5117047" y="0"/>
                </a:lnTo>
                <a:lnTo>
                  <a:pt x="5117047" y="3311880"/>
                </a:lnTo>
                <a:lnTo>
                  <a:pt x="0" y="331188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76035" y="8344109"/>
            <a:ext cx="1655909" cy="1372335"/>
          </a:xfrm>
          <a:custGeom>
            <a:avLst/>
            <a:gdLst/>
            <a:ahLst/>
            <a:cxnLst/>
            <a:rect r="r" b="b" t="t" l="l"/>
            <a:pathLst>
              <a:path h="1372335" w="1655909">
                <a:moveTo>
                  <a:pt x="0" y="0"/>
                </a:moveTo>
                <a:lnTo>
                  <a:pt x="1655909" y="0"/>
                </a:lnTo>
                <a:lnTo>
                  <a:pt x="1655909" y="1372335"/>
                </a:lnTo>
                <a:lnTo>
                  <a:pt x="0" y="13723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06466" y="1714144"/>
            <a:ext cx="1237197" cy="29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994"/>
              </a:lnSpc>
              <a:spcBef>
                <a:spcPct val="0"/>
              </a:spcBef>
            </a:pPr>
            <a:r>
              <a:rPr lang="en-US" sz="2770">
                <a:solidFill>
                  <a:srgbClr val="6866E1"/>
                </a:solidFill>
                <a:latin typeface="Computer Says No"/>
              </a:rPr>
              <a:t>ARITMÉTICOS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06466" y="2400076"/>
            <a:ext cx="1147180" cy="295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994"/>
              </a:lnSpc>
              <a:spcBef>
                <a:spcPct val="0"/>
              </a:spcBef>
            </a:pPr>
            <a:r>
              <a:rPr lang="en-US" sz="2770">
                <a:solidFill>
                  <a:srgbClr val="6866E1"/>
                </a:solidFill>
                <a:latin typeface="Computer Says No"/>
              </a:rPr>
              <a:t>ASIGNACIÓN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665420" y="208071"/>
            <a:ext cx="2951231" cy="20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80"/>
              </a:lnSpc>
            </a:pPr>
            <a:r>
              <a:rPr lang="en-US" sz="1128">
                <a:solidFill>
                  <a:srgbClr val="8F8A7E"/>
                </a:solidFill>
                <a:latin typeface="Telegraf"/>
              </a:rPr>
              <a:t>PYTHON - PRINCIPIOS BÁSICOS 2024-1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273313" y="9678344"/>
            <a:ext cx="260862" cy="2065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580"/>
              </a:lnSpc>
              <a:spcBef>
                <a:spcPct val="0"/>
              </a:spcBef>
            </a:pPr>
            <a:r>
              <a:rPr lang="en-US" sz="1128">
                <a:solidFill>
                  <a:srgbClr val="8F8A7E"/>
                </a:solidFill>
                <a:latin typeface="Telegraf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5817" y="824865"/>
            <a:ext cx="2435774" cy="3577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672"/>
              </a:lnSpc>
            </a:pPr>
            <a:r>
              <a:rPr lang="en-US" sz="2699" spc="121">
                <a:solidFill>
                  <a:srgbClr val="02084B"/>
                </a:solidFill>
                <a:latin typeface="Organic"/>
              </a:rPr>
              <a:t>5. OPERADORES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520318" y="729615"/>
            <a:ext cx="4883426" cy="715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20"/>
              </a:lnSpc>
            </a:pPr>
            <a:r>
              <a:rPr lang="en-US" sz="1400" spc="14">
                <a:solidFill>
                  <a:srgbClr val="1A1E2D"/>
                </a:solidFill>
                <a:latin typeface="Telegraf"/>
              </a:rPr>
              <a:t>Permiten realizar varias operaciones en las variables y sus valores.  Python usa dos tipos de operadores: aritmético y asignación.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DAFuBfH3nMg</dc:identifier>
  <dcterms:modified xsi:type="dcterms:W3CDTF">2011-08-01T06:04:30Z</dcterms:modified>
  <cp:revision>1</cp:revision>
  <dc:title>PYTHON 2024-1_c1</dc:title>
</cp:coreProperties>
</file>